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tiff>
</file>

<file path=ppt/media/image4.tiff>
</file>

<file path=ppt/media/image5.tiff>
</file>

<file path=ppt/media/image6.tiff>
</file>

<file path=ppt/media/image7.jpe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12/12/19</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938591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12/12/19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519434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12/12/19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30598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12/12/19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604466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12/12/19</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605066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12/12/19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90379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12/12/19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20466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12/12/19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449705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12/12/19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0298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12/12/19</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5254826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12/12/19</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642926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12/12/19</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440832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lang="en-US" sz="3800" i="1"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Jennifer_Aniston" TargetMode="External"/><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Courteney_Cox" TargetMode="External"/><Relationship Id="rId2" Type="http://schemas.openxmlformats.org/officeDocument/2006/relationships/image" Target="../media/image4.tiff"/><Relationship Id="rId1" Type="http://schemas.openxmlformats.org/officeDocument/2006/relationships/slideLayout" Target="../slideLayouts/slideLayout2.xml"/><Relationship Id="rId4" Type="http://schemas.openxmlformats.org/officeDocument/2006/relationships/hyperlink" Target="https://en.wikipedia.org/wiki/Obsessive-compulsive"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Matthew_Perry" TargetMode="External"/><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hyperlink" Target="https://en.wikipedia.org/wiki/Copywriter" TargetMode="External"/><Relationship Id="rId4" Type="http://schemas.openxmlformats.org/officeDocument/2006/relationships/hyperlink" Target="https://en.wikipedia.org/wiki/Statistical_analysis"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Lisa_Kudrow" TargetMode="External"/><Relationship Id="rId2" Type="http://schemas.openxmlformats.org/officeDocument/2006/relationships/image" Target="../media/image6.tiff"/><Relationship Id="rId1" Type="http://schemas.openxmlformats.org/officeDocument/2006/relationships/slideLayout" Target="../slideLayouts/slideLayout2.xml"/><Relationship Id="rId4" Type="http://schemas.openxmlformats.org/officeDocument/2006/relationships/hyperlink" Target="https://en.wikipedia.org/wiki/Mad_About_You"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7" Type="http://schemas.openxmlformats.org/officeDocument/2006/relationships/hyperlink" Target="https://en.wikipedia.org/wiki/New_York_University" TargetMode="External"/><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hyperlink" Target="https://en.wikipedia.org/wiki/Paleontology" TargetMode="External"/><Relationship Id="rId5" Type="http://schemas.openxmlformats.org/officeDocument/2006/relationships/hyperlink" Target="https://en.wikipedia.org/wiki/David_Schwimmer" TargetMode="External"/><Relationship Id="rId4" Type="http://schemas.openxmlformats.org/officeDocument/2006/relationships/hyperlink" Target="https://en.wikipedia.org/wiki/Doctor_of_Philosophy"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Matt_LeBlanc" TargetMode="External"/><Relationship Id="rId2" Type="http://schemas.openxmlformats.org/officeDocument/2006/relationships/image" Target="../media/image9.tiff"/><Relationship Id="rId1" Type="http://schemas.openxmlformats.org/officeDocument/2006/relationships/slideLayout" Target="../slideLayouts/slideLayout2.xml"/><Relationship Id="rId5" Type="http://schemas.openxmlformats.org/officeDocument/2006/relationships/hyperlink" Target="https://en.wikipedia.org/wiki/Male_promiscuity" TargetMode="External"/><Relationship Id="rId4" Type="http://schemas.openxmlformats.org/officeDocument/2006/relationships/hyperlink" Target="https://en.wikipedia.org/wiki/Days_of_Our_Live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398DB33-19E5-410E-9A52-C77E087037A7}"/>
              </a:ext>
            </a:extLst>
          </p:cNvPr>
          <p:cNvPicPr>
            <a:picLocks noChangeAspect="1"/>
          </p:cNvPicPr>
          <p:nvPr/>
        </p:nvPicPr>
        <p:blipFill rotWithShape="1">
          <a:blip r:embed="rId2">
            <a:alphaModFix amt="90000"/>
          </a:blip>
          <a:srcRect t="5290" b="10440"/>
          <a:stretch/>
        </p:blipFill>
        <p:spPr>
          <a:xfrm>
            <a:off x="20" y="59644"/>
            <a:ext cx="12191979" cy="6857990"/>
          </a:xfrm>
          <a:prstGeom prst="rect">
            <a:avLst/>
          </a:prstGeom>
        </p:spPr>
      </p:pic>
      <p:sp>
        <p:nvSpPr>
          <p:cNvPr id="16" name="Rectangle 15">
            <a:extLst>
              <a:ext uri="{FF2B5EF4-FFF2-40B4-BE49-F238E27FC236}">
                <a16:creationId xmlns:a16="http://schemas.microsoft.com/office/drawing/2014/main" id="{DB4A12B6-EF0D-43E8-8C17-4FAD4D276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lumMod val="85000"/>
              <a:lumOff val="15000"/>
              <a:alpha val="93000"/>
            </a:schemeClr>
          </a:solidFill>
          <a:ln w="6350" cap="flat" cmpd="sng" algn="ctr">
            <a:noFill/>
            <a:prstDash val="solid"/>
          </a:ln>
          <a:effectLst>
            <a:softEdge rad="0"/>
          </a:effectLst>
        </p:spPr>
      </p:sp>
      <p:sp>
        <p:nvSpPr>
          <p:cNvPr id="18" name="Rectangle 17">
            <a:extLst>
              <a:ext uri="{FF2B5EF4-FFF2-40B4-BE49-F238E27FC236}">
                <a16:creationId xmlns:a16="http://schemas.microsoft.com/office/drawing/2014/main" id="{AE107525-0C02-447F-8A3F-553320A72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2"/>
            </a:solidFill>
            <a:prstDash val="solid"/>
            <a:miter lim="800000"/>
          </a:ln>
          <a:effectLst/>
        </p:spPr>
      </p:sp>
      <p:sp>
        <p:nvSpPr>
          <p:cNvPr id="2" name="Title 1">
            <a:extLst>
              <a:ext uri="{FF2B5EF4-FFF2-40B4-BE49-F238E27FC236}">
                <a16:creationId xmlns:a16="http://schemas.microsoft.com/office/drawing/2014/main" id="{4B747F08-F545-9948-9F58-611A61F4A149}"/>
              </a:ext>
            </a:extLst>
          </p:cNvPr>
          <p:cNvSpPr>
            <a:spLocks noGrp="1"/>
          </p:cNvSpPr>
          <p:nvPr>
            <p:ph type="ctrTitle"/>
          </p:nvPr>
        </p:nvSpPr>
        <p:spPr>
          <a:xfrm>
            <a:off x="1629103" y="2244830"/>
            <a:ext cx="8933796" cy="2437232"/>
          </a:xfrm>
        </p:spPr>
        <p:txBody>
          <a:bodyPr>
            <a:normAutofit/>
          </a:bodyPr>
          <a:lstStyle/>
          <a:p>
            <a:r>
              <a:rPr lang="en-US"/>
              <a:t>Character Information</a:t>
            </a:r>
          </a:p>
        </p:txBody>
      </p:sp>
      <p:sp>
        <p:nvSpPr>
          <p:cNvPr id="3" name="Subtitle 2">
            <a:extLst>
              <a:ext uri="{FF2B5EF4-FFF2-40B4-BE49-F238E27FC236}">
                <a16:creationId xmlns:a16="http://schemas.microsoft.com/office/drawing/2014/main" id="{D398E562-607F-6C44-B066-691957E7E777}"/>
              </a:ext>
            </a:extLst>
          </p:cNvPr>
          <p:cNvSpPr>
            <a:spLocks noGrp="1"/>
          </p:cNvSpPr>
          <p:nvPr>
            <p:ph type="subTitle" idx="1"/>
          </p:nvPr>
        </p:nvSpPr>
        <p:spPr>
          <a:xfrm>
            <a:off x="1629101" y="4353340"/>
            <a:ext cx="8936846" cy="785924"/>
          </a:xfrm>
        </p:spPr>
        <p:txBody>
          <a:bodyPr>
            <a:noAutofit/>
          </a:bodyPr>
          <a:lstStyle/>
          <a:p>
            <a:pPr>
              <a:lnSpc>
                <a:spcPct val="110000"/>
              </a:lnSpc>
              <a:spcAft>
                <a:spcPts val="600"/>
              </a:spcAft>
            </a:pPr>
            <a:r>
              <a:rPr lang="en-US" sz="1200" dirty="0"/>
              <a:t>Ankita Roy		001493768</a:t>
            </a:r>
          </a:p>
          <a:p>
            <a:pPr>
              <a:lnSpc>
                <a:spcPct val="110000"/>
              </a:lnSpc>
              <a:spcAft>
                <a:spcPts val="600"/>
              </a:spcAft>
            </a:pPr>
            <a:r>
              <a:rPr lang="en-US" sz="1200" dirty="0"/>
              <a:t>Bhagyashri Gundal	001081806</a:t>
            </a:r>
          </a:p>
          <a:p>
            <a:pPr>
              <a:lnSpc>
                <a:spcPct val="110000"/>
              </a:lnSpc>
              <a:spcAft>
                <a:spcPts val="600"/>
              </a:spcAft>
            </a:pPr>
            <a:r>
              <a:rPr lang="en-US" sz="1200" dirty="0" err="1"/>
              <a:t>Mitesha</a:t>
            </a:r>
            <a:r>
              <a:rPr lang="en-US" sz="1200" dirty="0"/>
              <a:t> Jadhav	001306626</a:t>
            </a:r>
          </a:p>
        </p:txBody>
      </p:sp>
      <p:sp>
        <p:nvSpPr>
          <p:cNvPr id="20" name="Rectangle 19">
            <a:extLst>
              <a:ext uri="{FF2B5EF4-FFF2-40B4-BE49-F238E27FC236}">
                <a16:creationId xmlns:a16="http://schemas.microsoft.com/office/drawing/2014/main" id="{AB7A42E3-05D8-4A0B-9D4E-20EF581E5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2" name="Straight Connector 21">
            <a:extLst>
              <a:ext uri="{FF2B5EF4-FFF2-40B4-BE49-F238E27FC236}">
                <a16:creationId xmlns:a16="http://schemas.microsoft.com/office/drawing/2014/main" id="{6EE9A54B-189D-4645-8254-FDC4210EC6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11CE48F-D5E4-4520-AF1E-8F85CFBDA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1448851-39AD-4943-BF9C-C50704E083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384275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3" name="Rectangle 12">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7" name="Group 16">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8" name="Straight Connector 17">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2" name="Rectangle 21">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7A9C548-0579-4864-92A3-093842E89D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1ED856FA-FEE0-C845-A0E8-3852834C6B68}"/>
              </a:ext>
            </a:extLst>
          </p:cNvPr>
          <p:cNvPicPr>
            <a:picLocks noGrp="1" noChangeAspect="1"/>
          </p:cNvPicPr>
          <p:nvPr>
            <p:ph idx="1"/>
          </p:nvPr>
        </p:nvPicPr>
        <p:blipFill rotWithShape="1">
          <a:blip r:embed="rId2"/>
          <a:srcRect l="19125" r="14124" b="-1"/>
          <a:stretch/>
        </p:blipFill>
        <p:spPr>
          <a:xfrm>
            <a:off x="20" y="10"/>
            <a:ext cx="6756848" cy="6857990"/>
          </a:xfrm>
          <a:prstGeom prst="rect">
            <a:avLst/>
          </a:prstGeom>
        </p:spPr>
      </p:pic>
      <p:sp>
        <p:nvSpPr>
          <p:cNvPr id="26" name="Rectangle 25">
            <a:extLst>
              <a:ext uri="{FF2B5EF4-FFF2-40B4-BE49-F238E27FC236}">
                <a16:creationId xmlns:a16="http://schemas.microsoft.com/office/drawing/2014/main" id="{57525A5F-CDD4-4EB3-9187-2A0E9EA15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1973" y="643464"/>
            <a:ext cx="4143830" cy="5566305"/>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28" name="Rectangle 27">
            <a:extLst>
              <a:ext uri="{FF2B5EF4-FFF2-40B4-BE49-F238E27FC236}">
                <a16:creationId xmlns:a16="http://schemas.microsoft.com/office/drawing/2014/main" id="{08F5B423-DA6A-4E80-B3CA-549A442C8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7364" y="806860"/>
            <a:ext cx="3813048" cy="5239512"/>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EEE0EB6-38E9-9749-8058-08356C767137}"/>
              </a:ext>
            </a:extLst>
          </p:cNvPr>
          <p:cNvSpPr>
            <a:spLocks noGrp="1"/>
          </p:cNvSpPr>
          <p:nvPr>
            <p:ph type="title"/>
          </p:nvPr>
        </p:nvSpPr>
        <p:spPr>
          <a:xfrm>
            <a:off x="7957225" y="1559768"/>
            <a:ext cx="2978281" cy="3135379"/>
          </a:xfrm>
        </p:spPr>
        <p:txBody>
          <a:bodyPr vert="horz" lIns="91440" tIns="45720" rIns="91440" bIns="45720" rtlCol="0" anchor="ctr">
            <a:normAutofit/>
          </a:bodyPr>
          <a:lstStyle/>
          <a:p>
            <a:pPr algn="ctr">
              <a:lnSpc>
                <a:spcPct val="83000"/>
              </a:lnSpc>
            </a:pPr>
            <a:r>
              <a:rPr lang="en-US" sz="4800" cap="all" spc="-100" dirty="0"/>
              <a:t>Rachel</a:t>
            </a:r>
          </a:p>
        </p:txBody>
      </p:sp>
      <p:sp>
        <p:nvSpPr>
          <p:cNvPr id="30" name="Rectangle 29">
            <a:extLst>
              <a:ext uri="{FF2B5EF4-FFF2-40B4-BE49-F238E27FC236}">
                <a16:creationId xmlns:a16="http://schemas.microsoft.com/office/drawing/2014/main" id="{738170B5-3ECC-493B-85FA-6905971AD1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03768"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2" name="Straight Connector 31">
            <a:extLst>
              <a:ext uri="{FF2B5EF4-FFF2-40B4-BE49-F238E27FC236}">
                <a16:creationId xmlns:a16="http://schemas.microsoft.com/office/drawing/2014/main" id="{F8DD37B8-B6EA-49DC-90EF-F4E3594540A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8068"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00F7FF8-41E5-4585-AFDC-54EA8B2757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09708"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AE2A71D-F8BA-4E4F-88A8-1F5FD5DF13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8068" y="1286150"/>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5B085FF-8A8E-A244-A240-C2FB9CFCB368}"/>
              </a:ext>
            </a:extLst>
          </p:cNvPr>
          <p:cNvSpPr txBox="1"/>
          <p:nvPr/>
        </p:nvSpPr>
        <p:spPr>
          <a:xfrm>
            <a:off x="7945395" y="3889757"/>
            <a:ext cx="3248958" cy="1277273"/>
          </a:xfrm>
          <a:prstGeom prst="rect">
            <a:avLst/>
          </a:prstGeom>
          <a:noFill/>
        </p:spPr>
        <p:txBody>
          <a:bodyPr wrap="square" rtlCol="0">
            <a:spAutoFit/>
          </a:bodyPr>
          <a:lstStyle/>
          <a:p>
            <a:pPr algn="just"/>
            <a:r>
              <a:rPr lang="en-IN" sz="1100" b="1" dirty="0"/>
              <a:t>Rachel Karen Green</a:t>
            </a:r>
            <a:r>
              <a:rPr lang="en-IN" sz="1100" dirty="0"/>
              <a:t> (</a:t>
            </a:r>
            <a:r>
              <a:rPr lang="en-IN" sz="1100" dirty="0">
                <a:hlinkClick r:id="rId3" tooltip="Jennifer Aniston"/>
              </a:rPr>
              <a:t>Jennifer Aniston</a:t>
            </a:r>
            <a:r>
              <a:rPr lang="en-IN" sz="1100" dirty="0"/>
              <a:t>) is the spoiled but warm-hearted and likable daughter of a rich vascular surgeon and his wife. Rachel is introduced into the series in the first episode after she leaves her fiancé, Barry, at the altar, and attempts to live independently without financial support from her parents.</a:t>
            </a:r>
            <a:endParaRPr lang="en-US" sz="1100" dirty="0"/>
          </a:p>
        </p:txBody>
      </p:sp>
    </p:spTree>
    <p:extLst>
      <p:ext uri="{BB962C8B-B14F-4D97-AF65-F5344CB8AC3E}">
        <p14:creationId xmlns:p14="http://schemas.microsoft.com/office/powerpoint/2010/main" val="2580587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 name="Rectangle 44">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7" name="Rectangle 46">
            <a:extLst>
              <a:ext uri="{FF2B5EF4-FFF2-40B4-BE49-F238E27FC236}">
                <a16:creationId xmlns:a16="http://schemas.microsoft.com/office/drawing/2014/main" id="{1E8D93C5-28EB-42D0-86CE-D80495565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8" name="Rectangle 48">
            <a:extLst>
              <a:ext uri="{FF2B5EF4-FFF2-40B4-BE49-F238E27FC236}">
                <a16:creationId xmlns:a16="http://schemas.microsoft.com/office/drawing/2014/main" id="{AB1B1E7D-F76D-4744-AF85-239E6998A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79" name="Rectangle 50">
            <a:extLst>
              <a:ext uri="{FF2B5EF4-FFF2-40B4-BE49-F238E27FC236}">
                <a16:creationId xmlns:a16="http://schemas.microsoft.com/office/drawing/2014/main" id="{3BB65211-00DB-45B6-A223-033B2D19C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80" name="Group 52">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54" name="Straight Connector 53">
              <a:extLst>
                <a:ext uri="{FF2B5EF4-FFF2-40B4-BE49-F238E27FC236}">
                  <a16:creationId xmlns:a16="http://schemas.microsoft.com/office/drawing/2014/main" id="{14DF524F-3FEF-4236-90C6-820E876A94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400A003-1BE9-49C2-8E57-DCD9B870FC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3BF0991-F9A1-4282-99DB-92D70239F6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81" name="Rectangle 57">
            <a:extLst>
              <a:ext uri="{FF2B5EF4-FFF2-40B4-BE49-F238E27FC236}">
                <a16:creationId xmlns:a16="http://schemas.microsoft.com/office/drawing/2014/main" id="{1C3E817E-E139-426E-89E5-9DD346EC7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59">
            <a:extLst>
              <a:ext uri="{FF2B5EF4-FFF2-40B4-BE49-F238E27FC236}">
                <a16:creationId xmlns:a16="http://schemas.microsoft.com/office/drawing/2014/main" id="{E2ADD2F6-F7FC-464F-8F18-5BDBD27A7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alpha val="60000"/>
            </a:schemeClr>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83" name="Rectangle 61">
            <a:extLst>
              <a:ext uri="{FF2B5EF4-FFF2-40B4-BE49-F238E27FC236}">
                <a16:creationId xmlns:a16="http://schemas.microsoft.com/office/drawing/2014/main" id="{5A3A31F1-FA83-497F-98FF-9A5621DC55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7" y="0"/>
            <a:ext cx="816874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526A411A-E9C6-DF4A-BE65-1CDCC1C2223F}"/>
              </a:ext>
            </a:extLst>
          </p:cNvPr>
          <p:cNvPicPr>
            <a:picLocks noGrp="1" noChangeAspect="1"/>
          </p:cNvPicPr>
          <p:nvPr>
            <p:ph idx="1"/>
          </p:nvPr>
        </p:nvPicPr>
        <p:blipFill rotWithShape="1">
          <a:blip r:embed="rId2"/>
          <a:srcRect b="3070"/>
          <a:stretch/>
        </p:blipFill>
        <p:spPr>
          <a:xfrm>
            <a:off x="1358949" y="645106"/>
            <a:ext cx="5477871" cy="5559896"/>
          </a:xfrm>
          <a:prstGeom prst="rect">
            <a:avLst/>
          </a:prstGeom>
        </p:spPr>
      </p:pic>
      <p:sp>
        <p:nvSpPr>
          <p:cNvPr id="84" name="Rectangle 63">
            <a:extLst>
              <a:ext uri="{FF2B5EF4-FFF2-40B4-BE49-F238E27FC236}">
                <a16:creationId xmlns:a16="http://schemas.microsoft.com/office/drawing/2014/main" id="{343FF9E2-8F7E-4BCC-9A50-C41AD8A56D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31468" y="164592"/>
            <a:ext cx="3708894" cy="654017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73FBDD-494A-F144-95A0-68F309AAFDC8}"/>
              </a:ext>
            </a:extLst>
          </p:cNvPr>
          <p:cNvSpPr>
            <a:spLocks noGrp="1"/>
          </p:cNvSpPr>
          <p:nvPr>
            <p:ph type="title"/>
          </p:nvPr>
        </p:nvSpPr>
        <p:spPr>
          <a:xfrm>
            <a:off x="8560024" y="1559768"/>
            <a:ext cx="3238829" cy="3135379"/>
          </a:xfrm>
        </p:spPr>
        <p:txBody>
          <a:bodyPr vert="horz" lIns="91440" tIns="45720" rIns="91440" bIns="45720" rtlCol="0" anchor="ctr">
            <a:normAutofit/>
          </a:bodyPr>
          <a:lstStyle/>
          <a:p>
            <a:pPr algn="ctr">
              <a:lnSpc>
                <a:spcPct val="83000"/>
              </a:lnSpc>
            </a:pPr>
            <a:r>
              <a:rPr lang="en-US" sz="4800" cap="all" spc="-100" dirty="0"/>
              <a:t>Monica</a:t>
            </a:r>
          </a:p>
        </p:txBody>
      </p:sp>
      <p:sp>
        <p:nvSpPr>
          <p:cNvPr id="85" name="Rectangle 65">
            <a:extLst>
              <a:ext uri="{FF2B5EF4-FFF2-40B4-BE49-F238E27FC236}">
                <a16:creationId xmlns:a16="http://schemas.microsoft.com/office/drawing/2014/main" id="{47751BC8-250F-493B-BDF9-D45BA5991D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19318" y="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6" name="Straight Connector 67">
            <a:extLst>
              <a:ext uri="{FF2B5EF4-FFF2-40B4-BE49-F238E27FC236}">
                <a16:creationId xmlns:a16="http://schemas.microsoft.com/office/drawing/2014/main" id="{BF0F044C-8394-47CB-8E3D-FA56B06939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33618" y="-1172"/>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69">
            <a:extLst>
              <a:ext uri="{FF2B5EF4-FFF2-40B4-BE49-F238E27FC236}">
                <a16:creationId xmlns:a16="http://schemas.microsoft.com/office/drawing/2014/main" id="{6B2DCD75-B707-4C51-8ADC-813834C09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025258" y="-1172"/>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71">
            <a:extLst>
              <a:ext uri="{FF2B5EF4-FFF2-40B4-BE49-F238E27FC236}">
                <a16:creationId xmlns:a16="http://schemas.microsoft.com/office/drawing/2014/main" id="{F4851414-8BB1-42EF-912B-608FCE07B2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33618" y="644123"/>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F9602F6-AE70-744F-9D98-410C60019421}"/>
              </a:ext>
            </a:extLst>
          </p:cNvPr>
          <p:cNvSpPr txBox="1"/>
          <p:nvPr/>
        </p:nvSpPr>
        <p:spPr>
          <a:xfrm>
            <a:off x="8707784" y="3516669"/>
            <a:ext cx="3091069" cy="1615827"/>
          </a:xfrm>
          <a:prstGeom prst="rect">
            <a:avLst/>
          </a:prstGeom>
          <a:noFill/>
        </p:spPr>
        <p:txBody>
          <a:bodyPr wrap="square" rtlCol="0">
            <a:spAutoFit/>
          </a:bodyPr>
          <a:lstStyle/>
          <a:p>
            <a:pPr algn="just"/>
            <a:r>
              <a:rPr lang="en-IN" sz="1100" b="1" dirty="0"/>
              <a:t>Monica E. Geller</a:t>
            </a:r>
            <a:r>
              <a:rPr lang="en-IN" sz="1100" dirty="0"/>
              <a:t> (</a:t>
            </a:r>
            <a:r>
              <a:rPr lang="en-IN" sz="1100" dirty="0">
                <a:hlinkClick r:id="rId3" tooltip="Courteney Cox"/>
              </a:rPr>
              <a:t>Courteney Cox</a:t>
            </a:r>
            <a:r>
              <a:rPr lang="en-IN" sz="1100" dirty="0"/>
              <a:t>) is the younger sister of Ross and best friend of Rachel, the latter of whom she allows to live with her after Rachel forsakes her own wedding. She works primarily as a chef at a variety of restaurants. She is described as the mother hen of the group and is known for her </a:t>
            </a:r>
            <a:r>
              <a:rPr lang="en-IN" sz="1100" dirty="0">
                <a:hlinkClick r:id="rId4" tooltip="Obsessive-compulsive"/>
              </a:rPr>
              <a:t>obsessive-compulsiv</a:t>
            </a:r>
            <a:r>
              <a:rPr lang="en-IN" sz="1100" dirty="0"/>
              <a:t>e and competitive nature.</a:t>
            </a:r>
            <a:endParaRPr lang="en-US" sz="1100" dirty="0"/>
          </a:p>
        </p:txBody>
      </p:sp>
    </p:spTree>
    <p:extLst>
      <p:ext uri="{BB962C8B-B14F-4D97-AF65-F5344CB8AC3E}">
        <p14:creationId xmlns:p14="http://schemas.microsoft.com/office/powerpoint/2010/main" val="1331787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1">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23">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36" name="Rectangle 25">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8" name="Rectangle 27">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0" name="Group 29">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31" name="Straight Connector 30">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FA43B988-ED45-E043-81E1-E5335B7C8982}"/>
              </a:ext>
            </a:extLst>
          </p:cNvPr>
          <p:cNvPicPr>
            <a:picLocks noGrp="1" noChangeAspect="1"/>
          </p:cNvPicPr>
          <p:nvPr>
            <p:ph idx="1"/>
          </p:nvPr>
        </p:nvPicPr>
        <p:blipFill rotWithShape="1">
          <a:blip r:embed="rId2"/>
          <a:srcRect l="12566" r="12065" b="-1"/>
          <a:stretch/>
        </p:blipFill>
        <p:spPr>
          <a:xfrm>
            <a:off x="4646383" y="10"/>
            <a:ext cx="7545616" cy="6857990"/>
          </a:xfrm>
          <a:prstGeom prst="rect">
            <a:avLst/>
          </a:prstGeom>
        </p:spPr>
      </p:pic>
      <p:sp>
        <p:nvSpPr>
          <p:cNvPr id="37" name="Rectangle 36">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62210" cy="6858000"/>
          </a:xfrm>
          <a:prstGeom prst="rect">
            <a:avLst/>
          </a:prstGeom>
          <a:solidFill>
            <a:schemeClr val="bg1">
              <a:lumMod val="75000"/>
              <a:lumOff val="25000"/>
            </a:schemeClr>
          </a:solidFill>
          <a:ln w="6350" cap="sq" cmpd="sng" algn="ctr">
            <a:noFill/>
            <a:prstDash val="solid"/>
            <a:miter lim="800000"/>
          </a:ln>
          <a:effectLst/>
        </p:spPr>
      </p:sp>
      <p:sp>
        <p:nvSpPr>
          <p:cNvPr id="39" name="Rectangle 38">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3977" y="164592"/>
            <a:ext cx="4334256" cy="6528816"/>
          </a:xfrm>
          <a:prstGeom prst="rect">
            <a:avLst/>
          </a:prstGeom>
          <a:noFill/>
          <a:ln w="6350" cap="sq" cmpd="sng" algn="ctr">
            <a:solidFill>
              <a:schemeClr val="tx1"/>
            </a:solidFill>
            <a:prstDash val="solid"/>
            <a:miter lim="800000"/>
          </a:ln>
          <a:effectLst>
            <a:softEdge rad="0"/>
          </a:effectLst>
        </p:spPr>
      </p:sp>
      <p:sp>
        <p:nvSpPr>
          <p:cNvPr id="38" name="Title 1">
            <a:extLst>
              <a:ext uri="{FF2B5EF4-FFF2-40B4-BE49-F238E27FC236}">
                <a16:creationId xmlns:a16="http://schemas.microsoft.com/office/drawing/2014/main" id="{E20E840D-39E3-3547-9C8F-78BE3377C3EA}"/>
              </a:ext>
            </a:extLst>
          </p:cNvPr>
          <p:cNvSpPr>
            <a:spLocks noGrp="1"/>
          </p:cNvSpPr>
          <p:nvPr>
            <p:ph type="title"/>
          </p:nvPr>
        </p:nvSpPr>
        <p:spPr>
          <a:xfrm>
            <a:off x="466524" y="1340361"/>
            <a:ext cx="3729162" cy="3341700"/>
          </a:xfrm>
        </p:spPr>
        <p:txBody>
          <a:bodyPr vert="horz" lIns="91440" tIns="45720" rIns="91440" bIns="45720" rtlCol="0" anchor="ctr">
            <a:normAutofit/>
          </a:bodyPr>
          <a:lstStyle/>
          <a:p>
            <a:pPr algn="ctr">
              <a:lnSpc>
                <a:spcPct val="83000"/>
              </a:lnSpc>
            </a:pPr>
            <a:r>
              <a:rPr lang="en-US" sz="3600" cap="all" spc="-100" dirty="0">
                <a:solidFill>
                  <a:schemeClr val="tx1"/>
                </a:solidFill>
              </a:rPr>
              <a:t>chandler</a:t>
            </a:r>
          </a:p>
        </p:txBody>
      </p:sp>
      <p:sp>
        <p:nvSpPr>
          <p:cNvPr id="5" name="TextBox 4">
            <a:extLst>
              <a:ext uri="{FF2B5EF4-FFF2-40B4-BE49-F238E27FC236}">
                <a16:creationId xmlns:a16="http://schemas.microsoft.com/office/drawing/2014/main" id="{2EAF6830-BC2B-C545-BF31-C065DEA0253A}"/>
              </a:ext>
            </a:extLst>
          </p:cNvPr>
          <p:cNvSpPr txBox="1"/>
          <p:nvPr/>
        </p:nvSpPr>
        <p:spPr>
          <a:xfrm>
            <a:off x="641055" y="3638713"/>
            <a:ext cx="3718608" cy="1107996"/>
          </a:xfrm>
          <a:prstGeom prst="rect">
            <a:avLst/>
          </a:prstGeom>
          <a:noFill/>
        </p:spPr>
        <p:txBody>
          <a:bodyPr wrap="square" rtlCol="0">
            <a:spAutoFit/>
          </a:bodyPr>
          <a:lstStyle/>
          <a:p>
            <a:pPr algn="just"/>
            <a:r>
              <a:rPr lang="en-IN" sz="1100" b="1" dirty="0"/>
              <a:t>Chandler Muriel Bing</a:t>
            </a:r>
            <a:r>
              <a:rPr lang="en-IN" sz="1100" dirty="0"/>
              <a:t> (</a:t>
            </a:r>
            <a:r>
              <a:rPr lang="en-IN" sz="1100" dirty="0">
                <a:hlinkClick r:id="rId3" tooltip="Matthew Perry"/>
              </a:rPr>
              <a:t>Matthew Perry</a:t>
            </a:r>
            <a:r>
              <a:rPr lang="en-IN" sz="1100" dirty="0"/>
              <a:t>) is an executive in </a:t>
            </a:r>
            <a:r>
              <a:rPr lang="en-IN" sz="1100" dirty="0">
                <a:hlinkClick r:id="rId4" tooltip="Statistical analysis"/>
              </a:rPr>
              <a:t>statistical analysis</a:t>
            </a:r>
            <a:r>
              <a:rPr lang="en-IN" sz="1100" dirty="0"/>
              <a:t> and data reconfiguration for a large multi-national corporation. He later quits his job and becomes a junior </a:t>
            </a:r>
            <a:r>
              <a:rPr lang="en-IN" sz="1100" dirty="0">
                <a:hlinkClick r:id="rId5" tooltip="Copywriter"/>
              </a:rPr>
              <a:t>copywriter</a:t>
            </a:r>
            <a:r>
              <a:rPr lang="en-IN" sz="1100" dirty="0"/>
              <a:t> at an advertising agency.</a:t>
            </a:r>
          </a:p>
          <a:p>
            <a:pPr algn="just"/>
            <a:r>
              <a:rPr lang="en-IN" sz="1100" dirty="0"/>
              <a:t>Chandler is known for his sarcastic sense of </a:t>
            </a:r>
            <a:r>
              <a:rPr lang="en-IN" sz="1100" dirty="0" err="1"/>
              <a:t>humor</a:t>
            </a:r>
            <a:r>
              <a:rPr lang="en-IN" sz="1100" dirty="0"/>
              <a:t>.</a:t>
            </a:r>
          </a:p>
        </p:txBody>
      </p:sp>
    </p:spTree>
    <p:extLst>
      <p:ext uri="{BB962C8B-B14F-4D97-AF65-F5344CB8AC3E}">
        <p14:creationId xmlns:p14="http://schemas.microsoft.com/office/powerpoint/2010/main" val="366668240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0">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42">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55" name="Rectangle 44">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47" name="Rectangle 46">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9" name="Group 48">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50" name="Straight Connector 49">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54" name="Rectangle 53">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A643B7E8-B361-4A91-A7A5-07418CFCF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D7A74E93-DAA8-4661-8F23-0F48710EAF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7" y="643464"/>
            <a:ext cx="6269159" cy="5571072"/>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60" name="Rectangle 59">
            <a:extLst>
              <a:ext uri="{FF2B5EF4-FFF2-40B4-BE49-F238E27FC236}">
                <a16:creationId xmlns:a16="http://schemas.microsoft.com/office/drawing/2014/main" id="{FF212E38-C041-49D9-9236-29FF44B27E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16" y="809244"/>
            <a:ext cx="5943600" cy="5239512"/>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D87842-FC5F-3943-9DD6-BC53655029DC}"/>
              </a:ext>
            </a:extLst>
          </p:cNvPr>
          <p:cNvSpPr>
            <a:spLocks noGrp="1"/>
          </p:cNvSpPr>
          <p:nvPr>
            <p:ph type="title"/>
          </p:nvPr>
        </p:nvSpPr>
        <p:spPr>
          <a:xfrm>
            <a:off x="1243632" y="1559768"/>
            <a:ext cx="5068568" cy="3135379"/>
          </a:xfrm>
        </p:spPr>
        <p:txBody>
          <a:bodyPr vert="horz" lIns="91440" tIns="45720" rIns="91440" bIns="45720" rtlCol="0" anchor="ctr">
            <a:normAutofit/>
          </a:bodyPr>
          <a:lstStyle/>
          <a:p>
            <a:pPr algn="ctr">
              <a:lnSpc>
                <a:spcPct val="83000"/>
              </a:lnSpc>
            </a:pPr>
            <a:r>
              <a:rPr lang="en-US" sz="6000" cap="all" spc="-100"/>
              <a:t>Phoebe</a:t>
            </a:r>
          </a:p>
        </p:txBody>
      </p:sp>
      <p:sp>
        <p:nvSpPr>
          <p:cNvPr id="62" name="Rectangle 61">
            <a:extLst>
              <a:ext uri="{FF2B5EF4-FFF2-40B4-BE49-F238E27FC236}">
                <a16:creationId xmlns:a16="http://schemas.microsoft.com/office/drawing/2014/main" id="{790391D1-AA86-467F-A77E-0606FCCCD2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7796"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4" name="Straight Connector 63">
            <a:extLst>
              <a:ext uri="{FF2B5EF4-FFF2-40B4-BE49-F238E27FC236}">
                <a16:creationId xmlns:a16="http://schemas.microsoft.com/office/drawing/2014/main" id="{4A430F17-C7B1-40FD-89FA-55002B6636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32096"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3EAAD29-514C-4272-AA97-D2DCEB35B6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23736"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080894D-F290-4DF4-82A7-905285A7E1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932096" y="1286150"/>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7" name="Content Placeholder 6">
            <a:extLst>
              <a:ext uri="{FF2B5EF4-FFF2-40B4-BE49-F238E27FC236}">
                <a16:creationId xmlns:a16="http://schemas.microsoft.com/office/drawing/2014/main" id="{2ECF4EF7-6DB3-5C47-B85E-0A0C5BCE8AFC}"/>
              </a:ext>
            </a:extLst>
          </p:cNvPr>
          <p:cNvPicPr>
            <a:picLocks noGrp="1" noChangeAspect="1"/>
          </p:cNvPicPr>
          <p:nvPr>
            <p:ph idx="1"/>
          </p:nvPr>
        </p:nvPicPr>
        <p:blipFill rotWithShape="1">
          <a:blip r:embed="rId2"/>
          <a:srcRect r="2" b="17904"/>
          <a:stretch/>
        </p:blipFill>
        <p:spPr>
          <a:xfrm>
            <a:off x="7555832" y="10"/>
            <a:ext cx="4636163" cy="6857990"/>
          </a:xfrm>
          <a:prstGeom prst="rect">
            <a:avLst/>
          </a:prstGeom>
        </p:spPr>
      </p:pic>
      <p:sp>
        <p:nvSpPr>
          <p:cNvPr id="8" name="TextBox 7">
            <a:extLst>
              <a:ext uri="{FF2B5EF4-FFF2-40B4-BE49-F238E27FC236}">
                <a16:creationId xmlns:a16="http://schemas.microsoft.com/office/drawing/2014/main" id="{5D0B9ED9-D044-774F-9EF5-080B6A65C864}"/>
              </a:ext>
            </a:extLst>
          </p:cNvPr>
          <p:cNvSpPr txBox="1"/>
          <p:nvPr/>
        </p:nvSpPr>
        <p:spPr>
          <a:xfrm>
            <a:off x="1106126" y="4027418"/>
            <a:ext cx="5141843" cy="1107996"/>
          </a:xfrm>
          <a:prstGeom prst="rect">
            <a:avLst/>
          </a:prstGeom>
          <a:noFill/>
        </p:spPr>
        <p:txBody>
          <a:bodyPr wrap="square" rtlCol="0">
            <a:spAutoFit/>
          </a:bodyPr>
          <a:lstStyle/>
          <a:p>
            <a:pPr algn="just"/>
            <a:r>
              <a:rPr lang="en-IN" sz="1100" b="1" dirty="0"/>
              <a:t>Phoebe </a:t>
            </a:r>
            <a:r>
              <a:rPr lang="en-IN" sz="1100" b="1" dirty="0" err="1"/>
              <a:t>Buffay</a:t>
            </a:r>
            <a:r>
              <a:rPr lang="en-IN" sz="1100" b="1" dirty="0"/>
              <a:t>-Hannigan</a:t>
            </a:r>
            <a:r>
              <a:rPr lang="en-IN" sz="1100" dirty="0"/>
              <a:t> (</a:t>
            </a:r>
            <a:r>
              <a:rPr lang="en-IN" sz="1100" dirty="0">
                <a:hlinkClick r:id="rId3" tooltip="Lisa Kudrow"/>
              </a:rPr>
              <a:t>Lisa Kudrow</a:t>
            </a:r>
            <a:r>
              <a:rPr lang="en-IN" sz="1100" dirty="0"/>
              <a:t>) is an odd, ditzy albeit sweet-natured masseuse who grew up homeless, sometimes telling her friends outlandish tales of life on the street. She is an aspiring musician who plays the guitar and sings songs with somewhat unusual lyrics at the coffee shop. She has an identical twin sister, Ursula (also played by Kudrow), who is just as odd as Phoebe and appeared as a recurring character on </a:t>
            </a:r>
            <a:r>
              <a:rPr lang="en-IN" sz="1100" i="1" dirty="0">
                <a:hlinkClick r:id="rId4" tooltip="Mad About You"/>
              </a:rPr>
              <a:t>Mad About You</a:t>
            </a:r>
            <a:r>
              <a:rPr lang="en-IN" sz="1100" dirty="0"/>
              <a:t>.</a:t>
            </a:r>
            <a:endParaRPr lang="en-US" sz="1100" dirty="0"/>
          </a:p>
        </p:txBody>
      </p:sp>
    </p:spTree>
    <p:extLst>
      <p:ext uri="{BB962C8B-B14F-4D97-AF65-F5344CB8AC3E}">
        <p14:creationId xmlns:p14="http://schemas.microsoft.com/office/powerpoint/2010/main" val="466248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7" name="Rectangle 45">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8" name="Rectangle 47">
            <a:extLst>
              <a:ext uri="{FF2B5EF4-FFF2-40B4-BE49-F238E27FC236}">
                <a16:creationId xmlns:a16="http://schemas.microsoft.com/office/drawing/2014/main" id="{1E8D93C5-28EB-42D0-86CE-D80495565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9" name="Rectangle 49">
            <a:extLst>
              <a:ext uri="{FF2B5EF4-FFF2-40B4-BE49-F238E27FC236}">
                <a16:creationId xmlns:a16="http://schemas.microsoft.com/office/drawing/2014/main" id="{AB1B1E7D-F76D-4744-AF85-239E6998A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80" name="Rectangle 51">
            <a:extLst>
              <a:ext uri="{FF2B5EF4-FFF2-40B4-BE49-F238E27FC236}">
                <a16:creationId xmlns:a16="http://schemas.microsoft.com/office/drawing/2014/main" id="{3BB65211-00DB-45B6-A223-033B2D19C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81" name="Group 53">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55" name="Straight Connector 54">
              <a:extLst>
                <a:ext uri="{FF2B5EF4-FFF2-40B4-BE49-F238E27FC236}">
                  <a16:creationId xmlns:a16="http://schemas.microsoft.com/office/drawing/2014/main" id="{14DF524F-3FEF-4236-90C6-820E876A94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2400A003-1BE9-49C2-8E57-DCD9B870FC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83BF0991-F9A1-4282-99DB-92D70239F6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82" name="Rectangle 58">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83" name="Rectangle 60">
            <a:extLst>
              <a:ext uri="{FF2B5EF4-FFF2-40B4-BE49-F238E27FC236}">
                <a16:creationId xmlns:a16="http://schemas.microsoft.com/office/drawing/2014/main" id="{0EE3ACC5-126D-4BA4-8B45-7F0B5B839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84"/>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4" name="Rectangle 62">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60AA9C94-DF66-0B42-907B-F7A397AD36CF}"/>
              </a:ext>
            </a:extLst>
          </p:cNvPr>
          <p:cNvPicPr>
            <a:picLocks noGrp="1" noChangeAspect="1"/>
          </p:cNvPicPr>
          <p:nvPr>
            <p:ph idx="1"/>
          </p:nvPr>
        </p:nvPicPr>
        <p:blipFill rotWithShape="1">
          <a:blip r:embed="rId3"/>
          <a:srcRect t="2006" r="-2" b="25255"/>
          <a:stretch/>
        </p:blipFill>
        <p:spPr>
          <a:xfrm>
            <a:off x="643192" y="1171759"/>
            <a:ext cx="6202238" cy="4511356"/>
          </a:xfrm>
          <a:prstGeom prst="rect">
            <a:avLst/>
          </a:prstGeom>
        </p:spPr>
      </p:pic>
      <p:sp>
        <p:nvSpPr>
          <p:cNvPr id="85" name="Rectangle 64">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1973" y="643464"/>
            <a:ext cx="4143830" cy="5566305"/>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sp>
      <p:sp>
        <p:nvSpPr>
          <p:cNvPr id="86" name="Rectangle 66">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7364" y="806860"/>
            <a:ext cx="3813048" cy="5239512"/>
          </a:xfrm>
          <a:prstGeom prst="rect">
            <a:avLst/>
          </a:prstGeom>
          <a:noFill/>
          <a:ln w="6350" cap="sq" cmpd="sng" algn="ctr">
            <a:solidFill>
              <a:schemeClr val="bg1"/>
            </a:solidFill>
            <a:prstDash val="solid"/>
            <a:miter lim="800000"/>
          </a:ln>
          <a:effectLst/>
        </p:spPr>
      </p:sp>
      <p:sp>
        <p:nvSpPr>
          <p:cNvPr id="2" name="Title 1">
            <a:extLst>
              <a:ext uri="{FF2B5EF4-FFF2-40B4-BE49-F238E27FC236}">
                <a16:creationId xmlns:a16="http://schemas.microsoft.com/office/drawing/2014/main" id="{E5E16E34-E8F6-4C4D-968E-122E1788B124}"/>
              </a:ext>
            </a:extLst>
          </p:cNvPr>
          <p:cNvSpPr>
            <a:spLocks noGrp="1"/>
          </p:cNvSpPr>
          <p:nvPr>
            <p:ph type="title"/>
          </p:nvPr>
        </p:nvSpPr>
        <p:spPr>
          <a:xfrm>
            <a:off x="7957225" y="1559768"/>
            <a:ext cx="2978281" cy="3135379"/>
          </a:xfrm>
        </p:spPr>
        <p:txBody>
          <a:bodyPr vert="horz" lIns="91440" tIns="45720" rIns="91440" bIns="45720" rtlCol="0" anchor="ctr">
            <a:normAutofit/>
          </a:bodyPr>
          <a:lstStyle/>
          <a:p>
            <a:pPr algn="ctr">
              <a:lnSpc>
                <a:spcPct val="83000"/>
              </a:lnSpc>
            </a:pPr>
            <a:r>
              <a:rPr lang="en-US" sz="4800" cap="all" spc="-100" dirty="0">
                <a:solidFill>
                  <a:schemeClr val="bg1"/>
                </a:solidFill>
              </a:rPr>
              <a:t>ROSS</a:t>
            </a:r>
          </a:p>
        </p:txBody>
      </p:sp>
      <p:sp>
        <p:nvSpPr>
          <p:cNvPr id="87" name="Rectangle 68">
            <a:extLst>
              <a:ext uri="{FF2B5EF4-FFF2-40B4-BE49-F238E27FC236}">
                <a16:creationId xmlns:a16="http://schemas.microsoft.com/office/drawing/2014/main" id="{BA53A868-C420-4BAE-9244-EC162AF05C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03768"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8" name="Straight Connector 70">
            <a:extLst>
              <a:ext uri="{FF2B5EF4-FFF2-40B4-BE49-F238E27FC236}">
                <a16:creationId xmlns:a16="http://schemas.microsoft.com/office/drawing/2014/main" id="{F8D93CCA-A85E-4529-A6F0-8BB54D27BC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8068"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72">
            <a:extLst>
              <a:ext uri="{FF2B5EF4-FFF2-40B4-BE49-F238E27FC236}">
                <a16:creationId xmlns:a16="http://schemas.microsoft.com/office/drawing/2014/main" id="{C2686EF3-81CC-419F-96C3-002A7588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09708"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74">
            <a:extLst>
              <a:ext uri="{FF2B5EF4-FFF2-40B4-BE49-F238E27FC236}">
                <a16:creationId xmlns:a16="http://schemas.microsoft.com/office/drawing/2014/main" id="{1ECFA516-C18C-41AE-AFF2-A0D0A59C9E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8068" y="1286150"/>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489DABE-14F9-FA45-BBB6-E7FB512899C2}"/>
              </a:ext>
            </a:extLst>
          </p:cNvPr>
          <p:cNvSpPr txBox="1"/>
          <p:nvPr/>
        </p:nvSpPr>
        <p:spPr>
          <a:xfrm>
            <a:off x="7844897" y="3617469"/>
            <a:ext cx="3282375" cy="1954381"/>
          </a:xfrm>
          <a:prstGeom prst="rect">
            <a:avLst/>
          </a:prstGeom>
          <a:noFill/>
        </p:spPr>
        <p:txBody>
          <a:bodyPr wrap="square" rtlCol="0">
            <a:spAutoFit/>
          </a:bodyPr>
          <a:lstStyle/>
          <a:p>
            <a:pPr algn="just"/>
            <a:r>
              <a:rPr lang="en-IN" sz="1100" b="1" dirty="0" err="1">
                <a:solidFill>
                  <a:schemeClr val="bg1"/>
                </a:solidFill>
              </a:rPr>
              <a:t>Dr.</a:t>
            </a:r>
            <a:r>
              <a:rPr lang="en-IN" sz="1100" b="1" dirty="0">
                <a:solidFill>
                  <a:schemeClr val="bg1"/>
                </a:solidFill>
              </a:rPr>
              <a:t> Ross Eustace Geller</a:t>
            </a:r>
            <a:r>
              <a:rPr lang="en-IN" sz="1100" dirty="0">
                <a:solidFill>
                  <a:schemeClr val="bg1"/>
                </a:solidFill>
              </a:rPr>
              <a:t>, </a:t>
            </a:r>
            <a:r>
              <a:rPr lang="en-IN" sz="1100" dirty="0">
                <a:solidFill>
                  <a:schemeClr val="bg1"/>
                </a:solidFill>
                <a:hlinkClick r:id="rId4" tooltip="Doctor of Philosophy">
                  <a:extLst>
                    <a:ext uri="{A12FA001-AC4F-418D-AE19-62706E023703}">
                      <ahyp:hlinkClr xmlns:ahyp="http://schemas.microsoft.com/office/drawing/2018/hyperlinkcolor" val="tx"/>
                    </a:ext>
                  </a:extLst>
                </a:hlinkClick>
              </a:rPr>
              <a:t>Ph.D.</a:t>
            </a:r>
            <a:r>
              <a:rPr lang="en-IN" sz="1100" dirty="0">
                <a:solidFill>
                  <a:schemeClr val="bg1"/>
                </a:solidFill>
              </a:rPr>
              <a:t> (</a:t>
            </a:r>
            <a:r>
              <a:rPr lang="en-IN" sz="1100" dirty="0">
                <a:solidFill>
                  <a:schemeClr val="bg1"/>
                </a:solidFill>
                <a:hlinkClick r:id="rId5" tooltip="David Schwimmer">
                  <a:extLst>
                    <a:ext uri="{A12FA001-AC4F-418D-AE19-62706E023703}">
                      <ahyp:hlinkClr xmlns:ahyp="http://schemas.microsoft.com/office/drawing/2018/hyperlinkcolor" val="tx"/>
                    </a:ext>
                  </a:extLst>
                </a:hlinkClick>
              </a:rPr>
              <a:t>David Schwimmer</a:t>
            </a:r>
            <a:r>
              <a:rPr lang="en-IN" sz="1100" dirty="0">
                <a:solidFill>
                  <a:schemeClr val="bg1"/>
                </a:solidFill>
              </a:rPr>
              <a:t>) is a </a:t>
            </a:r>
            <a:r>
              <a:rPr lang="en-IN" sz="1100" dirty="0">
                <a:solidFill>
                  <a:schemeClr val="bg1"/>
                </a:solidFill>
                <a:hlinkClick r:id="rId6" tooltip="Paleontology">
                  <a:extLst>
                    <a:ext uri="{A12FA001-AC4F-418D-AE19-62706E023703}">
                      <ahyp:hlinkClr xmlns:ahyp="http://schemas.microsoft.com/office/drawing/2018/hyperlinkcolor" val="tx"/>
                    </a:ext>
                  </a:extLst>
                </a:hlinkClick>
              </a:rPr>
              <a:t>paleontologist</a:t>
            </a:r>
            <a:r>
              <a:rPr lang="en-IN" sz="1100" dirty="0">
                <a:solidFill>
                  <a:schemeClr val="bg1"/>
                </a:solidFill>
              </a:rPr>
              <a:t> at a museum of prehistory, and later a professor of </a:t>
            </a:r>
            <a:r>
              <a:rPr lang="en-IN" sz="1100" dirty="0" err="1">
                <a:solidFill>
                  <a:schemeClr val="bg1"/>
                </a:solidFill>
              </a:rPr>
              <a:t>paleontology</a:t>
            </a:r>
            <a:r>
              <a:rPr lang="en-IN" sz="1100" dirty="0">
                <a:solidFill>
                  <a:schemeClr val="bg1"/>
                </a:solidFill>
              </a:rPr>
              <a:t> at </a:t>
            </a:r>
            <a:r>
              <a:rPr lang="en-IN" sz="1100" dirty="0">
                <a:solidFill>
                  <a:schemeClr val="bg1"/>
                </a:solidFill>
                <a:hlinkClick r:id="rId7" tooltip="New York University">
                  <a:extLst>
                    <a:ext uri="{A12FA001-AC4F-418D-AE19-62706E023703}">
                      <ahyp:hlinkClr xmlns:ahyp="http://schemas.microsoft.com/office/drawing/2018/hyperlinkcolor" val="tx"/>
                    </a:ext>
                  </a:extLst>
                </a:hlinkClick>
              </a:rPr>
              <a:t>New York University</a:t>
            </a:r>
            <a:r>
              <a:rPr lang="en-IN" sz="1100" dirty="0">
                <a:solidFill>
                  <a:schemeClr val="bg1"/>
                </a:solidFill>
              </a:rPr>
              <a:t>. The most intelligent of the six main characters, but at the same time a clumsy, quirky man, Ross is known for being a smart, know-it-all who prides himself on his rationality, despite his clear hopeless romanticism. He is shown to be the most caring of all the six members in the various instances on the show.</a:t>
            </a:r>
            <a:endParaRPr lang="en-US" sz="1100" dirty="0">
              <a:solidFill>
                <a:schemeClr val="bg1"/>
              </a:solidFill>
            </a:endParaRPr>
          </a:p>
        </p:txBody>
      </p:sp>
    </p:spTree>
    <p:extLst>
      <p:ext uri="{BB962C8B-B14F-4D97-AF65-F5344CB8AC3E}">
        <p14:creationId xmlns:p14="http://schemas.microsoft.com/office/powerpoint/2010/main" val="1991468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3" name="Rectangle 12">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7" name="Group 16">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8" name="Straight Connector 17">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2" name="Rectangle 21">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F9740F9-B3BC-AB43-906A-F5188337365D}"/>
              </a:ext>
            </a:extLst>
          </p:cNvPr>
          <p:cNvPicPr>
            <a:picLocks noGrp="1" noChangeAspect="1"/>
          </p:cNvPicPr>
          <p:nvPr>
            <p:ph idx="1"/>
          </p:nvPr>
        </p:nvPicPr>
        <p:blipFill rotWithShape="1">
          <a:blip r:embed="rId2"/>
          <a:srcRect l="1492" r="29742"/>
          <a:stretch/>
        </p:blipFill>
        <p:spPr>
          <a:xfrm>
            <a:off x="4646383" y="10"/>
            <a:ext cx="7545616" cy="6857990"/>
          </a:xfrm>
          <a:prstGeom prst="rect">
            <a:avLst/>
          </a:prstGeom>
        </p:spPr>
      </p:pic>
      <p:sp>
        <p:nvSpPr>
          <p:cNvPr id="24" name="Rectangle 23">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62210" cy="6858000"/>
          </a:xfrm>
          <a:prstGeom prst="rect">
            <a:avLst/>
          </a:prstGeom>
          <a:solidFill>
            <a:schemeClr val="bg1">
              <a:lumMod val="75000"/>
              <a:lumOff val="25000"/>
            </a:schemeClr>
          </a:solidFill>
          <a:ln w="6350" cap="sq" cmpd="sng" algn="ctr">
            <a:noFill/>
            <a:prstDash val="solid"/>
            <a:miter lim="800000"/>
          </a:ln>
          <a:effectLst/>
        </p:spPr>
      </p:sp>
      <p:sp>
        <p:nvSpPr>
          <p:cNvPr id="26" name="Rectangle 25">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3977" y="164592"/>
            <a:ext cx="4334256" cy="6528816"/>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207864D0-14FD-EC41-BAA3-7C7522D34979}"/>
              </a:ext>
            </a:extLst>
          </p:cNvPr>
          <p:cNvSpPr>
            <a:spLocks noGrp="1"/>
          </p:cNvSpPr>
          <p:nvPr>
            <p:ph type="title"/>
          </p:nvPr>
        </p:nvSpPr>
        <p:spPr>
          <a:xfrm>
            <a:off x="466524" y="1340361"/>
            <a:ext cx="3729162" cy="3341700"/>
          </a:xfrm>
        </p:spPr>
        <p:txBody>
          <a:bodyPr vert="horz" lIns="91440" tIns="45720" rIns="91440" bIns="45720" rtlCol="0" anchor="ctr">
            <a:normAutofit/>
          </a:bodyPr>
          <a:lstStyle/>
          <a:p>
            <a:pPr algn="ctr">
              <a:lnSpc>
                <a:spcPct val="83000"/>
              </a:lnSpc>
            </a:pPr>
            <a:r>
              <a:rPr lang="en-US" sz="3600" cap="all" spc="-100" dirty="0">
                <a:solidFill>
                  <a:schemeClr val="tx1"/>
                </a:solidFill>
              </a:rPr>
              <a:t>JOEY</a:t>
            </a:r>
          </a:p>
        </p:txBody>
      </p:sp>
      <p:sp>
        <p:nvSpPr>
          <p:cNvPr id="5" name="TextBox 4">
            <a:extLst>
              <a:ext uri="{FF2B5EF4-FFF2-40B4-BE49-F238E27FC236}">
                <a16:creationId xmlns:a16="http://schemas.microsoft.com/office/drawing/2014/main" id="{6149F2A1-1F28-0545-A06E-9420110682DE}"/>
              </a:ext>
            </a:extLst>
          </p:cNvPr>
          <p:cNvSpPr txBox="1"/>
          <p:nvPr/>
        </p:nvSpPr>
        <p:spPr>
          <a:xfrm>
            <a:off x="347871" y="3737113"/>
            <a:ext cx="3965712" cy="1446550"/>
          </a:xfrm>
          <a:prstGeom prst="rect">
            <a:avLst/>
          </a:prstGeom>
          <a:noFill/>
        </p:spPr>
        <p:txBody>
          <a:bodyPr wrap="square" rtlCol="0">
            <a:spAutoFit/>
          </a:bodyPr>
          <a:lstStyle/>
          <a:p>
            <a:pPr algn="just"/>
            <a:r>
              <a:rPr lang="en-IN" sz="1100" b="1" dirty="0"/>
              <a:t>Joseph Francis "Joey" </a:t>
            </a:r>
            <a:r>
              <a:rPr lang="en-IN" sz="1100" b="1" dirty="0" err="1"/>
              <a:t>Tribbiani</a:t>
            </a:r>
            <a:r>
              <a:rPr lang="en-IN" sz="1100" b="1" dirty="0"/>
              <a:t> Jr.</a:t>
            </a:r>
            <a:r>
              <a:rPr lang="en-IN" sz="1100" dirty="0"/>
              <a:t> (</a:t>
            </a:r>
            <a:r>
              <a:rPr lang="en-IN" sz="1100" dirty="0">
                <a:hlinkClick r:id="rId3" tooltip="Matt LeBlanc"/>
              </a:rPr>
              <a:t>Matt LeBlanc</a:t>
            </a:r>
            <a:r>
              <a:rPr lang="en-IN" sz="1100" dirty="0"/>
              <a:t>) is a good-natured but not-so-bright struggling actor and food lover, who becomes mildly famous for his role as </a:t>
            </a:r>
            <a:r>
              <a:rPr lang="en-IN" sz="1100" dirty="0" err="1"/>
              <a:t>Dr.</a:t>
            </a:r>
            <a:r>
              <a:rPr lang="en-IN" sz="1100" dirty="0"/>
              <a:t> Drake </a:t>
            </a:r>
            <a:r>
              <a:rPr lang="en-IN" sz="1100" dirty="0" err="1"/>
              <a:t>Ramoray</a:t>
            </a:r>
            <a:r>
              <a:rPr lang="en-IN" sz="1100" dirty="0"/>
              <a:t> on a fictionalized version of </a:t>
            </a:r>
            <a:r>
              <a:rPr lang="en-IN" sz="1100" i="1" dirty="0">
                <a:hlinkClick r:id="rId4" tooltip="Days of Our Lives"/>
              </a:rPr>
              <a:t>Days of Our Lives</a:t>
            </a:r>
            <a:r>
              <a:rPr lang="en-IN" sz="1100" dirty="0"/>
              <a:t>. Joey is a </a:t>
            </a:r>
            <a:r>
              <a:rPr lang="en-IN" sz="1100" dirty="0">
                <a:hlinkClick r:id="rId5" tooltip="Male promiscuity"/>
              </a:rPr>
              <a:t>womanizer</a:t>
            </a:r>
            <a:r>
              <a:rPr lang="en-IN" sz="1100" dirty="0"/>
              <a:t>, with many girlfriends throughout the series, often using his catchphrase pick-up line "How </a:t>
            </a:r>
            <a:r>
              <a:rPr lang="en-IN" sz="1100" i="1" dirty="0"/>
              <a:t>you</a:t>
            </a:r>
            <a:r>
              <a:rPr lang="en-IN" sz="1100" dirty="0"/>
              <a:t> </a:t>
            </a:r>
            <a:r>
              <a:rPr lang="en-IN" sz="1100" dirty="0" err="1"/>
              <a:t>doin</a:t>
            </a:r>
            <a:r>
              <a:rPr lang="en-IN" sz="1100" dirty="0"/>
              <a:t>'?" He develops a crush on Rachel in season eight.</a:t>
            </a:r>
            <a:endParaRPr lang="en-US" sz="1100" dirty="0"/>
          </a:p>
        </p:txBody>
      </p:sp>
    </p:spTree>
    <p:extLst>
      <p:ext uri="{BB962C8B-B14F-4D97-AF65-F5344CB8AC3E}">
        <p14:creationId xmlns:p14="http://schemas.microsoft.com/office/powerpoint/2010/main" val="268372944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3" name="Rectangle 12">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5" name="Group 14">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6" name="Straight Connector 15">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0" name="Rectangle 19">
            <a:extLst>
              <a:ext uri="{FF2B5EF4-FFF2-40B4-BE49-F238E27FC236}">
                <a16:creationId xmlns:a16="http://schemas.microsoft.com/office/drawing/2014/main" id="{AA927C3B-99B6-4CC8-9B17-E037F84995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solidFill>
          <a:ln w="6350" cap="sq" cmpd="sng" algn="ctr">
            <a:noFill/>
            <a:prstDash val="solid"/>
            <a:miter lim="800000"/>
          </a:ln>
          <a:effectLst/>
        </p:spPr>
      </p:sp>
      <p:sp>
        <p:nvSpPr>
          <p:cNvPr id="22" name="Rectangle 21">
            <a:extLst>
              <a:ext uri="{FF2B5EF4-FFF2-40B4-BE49-F238E27FC236}">
                <a16:creationId xmlns:a16="http://schemas.microsoft.com/office/drawing/2014/main" id="{1C1D606D-4DA3-4806-8F40-02982F4AD0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42" y="643464"/>
            <a:ext cx="10905291" cy="5571072"/>
          </a:xfrm>
          <a:prstGeom prst="rect">
            <a:avLst/>
          </a:prstGeom>
          <a:solidFill>
            <a:srgbClr val="FFFFFF"/>
          </a:solidFill>
          <a:ln w="9525" cap="flat" cmpd="sng" algn="ctr">
            <a:noFill/>
            <a:prstDash val="solid"/>
          </a:ln>
          <a:effectLst>
            <a:softEdge rad="0"/>
          </a:effectLst>
        </p:spPr>
      </p:sp>
      <p:sp useBgFill="1">
        <p:nvSpPr>
          <p:cNvPr id="24" name="Rectangle 23">
            <a:extLst>
              <a:ext uri="{FF2B5EF4-FFF2-40B4-BE49-F238E27FC236}">
                <a16:creationId xmlns:a16="http://schemas.microsoft.com/office/drawing/2014/main" id="{CD7A4F52-D451-483C-8243-5B0F83B91D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680" y="809244"/>
            <a:ext cx="10579608" cy="5239512"/>
          </a:xfrm>
          <a:prstGeom prst="rect">
            <a:avLst/>
          </a:prstGeom>
          <a:ln w="6350" cap="sq" cmpd="sng" algn="ctr">
            <a:noFill/>
            <a:prstDash val="solid"/>
            <a:miter lim="800000"/>
          </a:ln>
          <a:effectLst/>
        </p:spPr>
      </p:sp>
      <p:sp>
        <p:nvSpPr>
          <p:cNvPr id="2" name="Title 1">
            <a:extLst>
              <a:ext uri="{FF2B5EF4-FFF2-40B4-BE49-F238E27FC236}">
                <a16:creationId xmlns:a16="http://schemas.microsoft.com/office/drawing/2014/main" id="{0C6F3823-7F66-9C47-AD30-D791DD36019F}"/>
              </a:ext>
            </a:extLst>
          </p:cNvPr>
          <p:cNvSpPr>
            <a:spLocks noGrp="1"/>
          </p:cNvSpPr>
          <p:nvPr>
            <p:ph type="title"/>
          </p:nvPr>
        </p:nvSpPr>
        <p:spPr>
          <a:xfrm>
            <a:off x="1336431" y="1260389"/>
            <a:ext cx="6315562" cy="4335616"/>
          </a:xfrm>
        </p:spPr>
        <p:txBody>
          <a:bodyPr vert="horz" lIns="91440" tIns="45720" rIns="91440" bIns="45720" rtlCol="0" anchor="ctr">
            <a:normAutofit/>
          </a:bodyPr>
          <a:lstStyle/>
          <a:p>
            <a:pPr algn="r">
              <a:lnSpc>
                <a:spcPct val="83000"/>
              </a:lnSpc>
            </a:pPr>
            <a:r>
              <a:rPr lang="en-US" sz="6000" cap="all" spc="-100">
                <a:solidFill>
                  <a:schemeClr val="tx1"/>
                </a:solidFill>
              </a:rPr>
              <a:t>Thank You!</a:t>
            </a:r>
          </a:p>
        </p:txBody>
      </p:sp>
      <p:cxnSp>
        <p:nvCxnSpPr>
          <p:cNvPr id="26" name="Straight Connector 25">
            <a:extLst>
              <a:ext uri="{FF2B5EF4-FFF2-40B4-BE49-F238E27FC236}">
                <a16:creationId xmlns:a16="http://schemas.microsoft.com/office/drawing/2014/main" id="{23413C9D-32A8-4475-92E1-327E029906D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3592948"/>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DarkSeedLeftStep">
      <a:dk1>
        <a:srgbClr val="000000"/>
      </a:dk1>
      <a:lt1>
        <a:srgbClr val="FFFFFF"/>
      </a:lt1>
      <a:dk2>
        <a:srgbClr val="242A41"/>
      </a:dk2>
      <a:lt2>
        <a:srgbClr val="E5E8E2"/>
      </a:lt2>
      <a:accent1>
        <a:srgbClr val="7D29E7"/>
      </a:accent1>
      <a:accent2>
        <a:srgbClr val="4440DC"/>
      </a:accent2>
      <a:accent3>
        <a:srgbClr val="2973E7"/>
      </a:accent3>
      <a:accent4>
        <a:srgbClr val="17B0D5"/>
      </a:accent4>
      <a:accent5>
        <a:srgbClr val="21B997"/>
      </a:accent5>
      <a:accent6>
        <a:srgbClr val="14BC51"/>
      </a:accent6>
      <a:hlink>
        <a:srgbClr val="30928C"/>
      </a:hlink>
      <a:folHlink>
        <a:srgbClr val="7F7F7F"/>
      </a:folHlink>
    </a:clrScheme>
    <a:fontScheme name="Savon">
      <a:majorFont>
        <a:latin typeface="Georgia Pro Cond Blac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otalTime>0</TotalTime>
  <Words>457</Words>
  <Application>Microsoft Macintosh PowerPoint</Application>
  <PresentationFormat>Widescreen</PresentationFormat>
  <Paragraphs>18</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Garamond</vt:lpstr>
      <vt:lpstr>Georgia Pro</vt:lpstr>
      <vt:lpstr>Georgia Pro Cond Black</vt:lpstr>
      <vt:lpstr>SavonVTI</vt:lpstr>
      <vt:lpstr>Character Information</vt:lpstr>
      <vt:lpstr>Rachel</vt:lpstr>
      <vt:lpstr>Monica</vt:lpstr>
      <vt:lpstr>chandler</vt:lpstr>
      <vt:lpstr>Phoebe</vt:lpstr>
      <vt:lpstr>ROSS</vt:lpstr>
      <vt:lpstr>JOEY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Character Information</dc:title>
  <dc:creator>Bhagyashri Rangnath Gundal</dc:creator>
  <cp:lastModifiedBy>Bhagyashri Rangnath Gundal</cp:lastModifiedBy>
  <cp:revision>2</cp:revision>
  <dcterms:created xsi:type="dcterms:W3CDTF">2019-12-13T02:31:35Z</dcterms:created>
  <dcterms:modified xsi:type="dcterms:W3CDTF">2019-12-13T02:32:11Z</dcterms:modified>
</cp:coreProperties>
</file>